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5" r:id="rId2"/>
    <p:sldId id="256" r:id="rId3"/>
    <p:sldId id="260" r:id="rId4"/>
    <p:sldId id="261" r:id="rId5"/>
    <p:sldId id="263" r:id="rId6"/>
    <p:sldId id="270" r:id="rId7"/>
    <p:sldId id="269" r:id="rId8"/>
    <p:sldId id="268" r:id="rId9"/>
    <p:sldId id="267" r:id="rId10"/>
    <p:sldId id="266" r:id="rId11"/>
    <p:sldId id="274" r:id="rId12"/>
    <p:sldId id="259" r:id="rId13"/>
    <p:sldId id="273" r:id="rId14"/>
    <p:sldId id="272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62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28B9D28-656F-4E1D-A9FE-4B8D868396B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BAAD051-B51C-4AF4-915E-0A70626842C1}" type="datetimeFigureOut">
              <a:rPr lang="ru-RU" smtClean="0"/>
              <a:t>16.11.2021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600200"/>
            <a:ext cx="8640960" cy="370100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br>
              <a:rPr lang="ru-RU" b="1" dirty="0"/>
            </a:br>
            <a:r>
              <a:rPr lang="ru-RU" sz="3600" b="1" dirty="0">
                <a:solidFill>
                  <a:schemeClr val="tx1"/>
                </a:solidFill>
              </a:rPr>
              <a:t>Мастер-класс для педагогов</a:t>
            </a:r>
            <a:r>
              <a:rPr lang="ru-RU" sz="3600" b="1" dirty="0" smtClean="0">
                <a:solidFill>
                  <a:schemeClr val="tx1"/>
                </a:solidFill>
              </a:rPr>
              <a:t>: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b="1" dirty="0">
                <a:solidFill>
                  <a:schemeClr val="tx1"/>
                </a:solidFill>
              </a:rPr>
              <a:t> Использование приема ТРИЗ –  «моделирование маленькими человечками» при ознакомлении детей старшего дошкольного возраста со свойствами различных объектов неживой природы».</a:t>
            </a: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2700" dirty="0"/>
              <a:t> </a:t>
            </a:r>
            <a:br>
              <a:rPr lang="ru-RU" sz="2700" dirty="0"/>
            </a:b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1391710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2376264" cy="37084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1600" y="611396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Газообразные вещества.</a:t>
            </a:r>
            <a:endParaRPr lang="ru-RU" sz="3200" b="1" dirty="0"/>
          </a:p>
        </p:txBody>
      </p:sp>
      <p:pic>
        <p:nvPicPr>
          <p:cNvPr id="7170" name="Picture 2" descr="https://formyroom.ru/img/products/9663-100-sht-smajlik-uhod-za-kozhej-lica-shar-jarkij-cvet-lateks-vozdushnye-shary-deti-s-dnem-rozhdenija-svadebnye-ballony-igrushechnye-loshadki-dlja-detej-raznye-cveta-vysokokachestvennye-vozdushnye-shary-i-aksessua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56791"/>
            <a:ext cx="4551149" cy="455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623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rojecteducation.ru/images/k2/geografiya-kak-nauka/gidrosfera/open-uri20150909-7816-ahlbyw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53" y="28631"/>
            <a:ext cx="9173553" cy="682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003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8808" y="290264"/>
            <a:ext cx="38011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Лед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600" b="1" dirty="0" smtClean="0"/>
              <a:t>Вода</a:t>
            </a:r>
          </a:p>
        </p:txBody>
      </p:sp>
      <p:pic>
        <p:nvPicPr>
          <p:cNvPr id="9218" name="Picture 2" descr="https://img2.goodfon.ru/original/2880x1800/f/cb/ice-cubes-led-kubiki-3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5081"/>
            <a:ext cx="2386044" cy="14912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Picture 4" descr="https://dic.academic.ru/pictures/wiki/files/83/Splash_2_col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232" y="2048628"/>
            <a:ext cx="1676908" cy="200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8808" y="4431472"/>
            <a:ext cx="1208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/>
          </a:p>
          <a:p>
            <a:r>
              <a:rPr lang="ru-RU" sz="3600" b="1" dirty="0" smtClean="0"/>
              <a:t>Пар</a:t>
            </a:r>
            <a:endParaRPr lang="ru-RU" sz="3600" b="1" dirty="0"/>
          </a:p>
        </p:txBody>
      </p:sp>
      <p:pic>
        <p:nvPicPr>
          <p:cNvPr id="9220" name="Picture 4" descr="https://yandex.ru/images/_crpd/w1Sp5O809/fd201e00Pj/TT4YuLRFec3ZD0FFdPW0tg4L2oQmUrrk50OTND8LuVLDRE46QeqQLxQ3IT_eyZZ4qldGp2RMCRel5SUQG4kHpl94Eqf5FmnOzgpVBQWts6QRF4PZd1P7_7BChCtoDP5OgEMZBxCqgGNEaHZY28qeZw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40"/>
          <a:stretch/>
        </p:blipFill>
        <p:spPr bwMode="auto">
          <a:xfrm>
            <a:off x="1718021" y="4274091"/>
            <a:ext cx="2045330" cy="196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ds04.infourok.ru/uploads/ex/0243/00055972-e7d98390/img2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7" t="49684" r="21246" b="27605"/>
          <a:stretch/>
        </p:blipFill>
        <p:spPr bwMode="auto">
          <a:xfrm>
            <a:off x="4054284" y="2077767"/>
            <a:ext cx="201305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ds04.infourok.ru/uploads/ex/0243/00055972-e7d98390/img2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9" t="50000" r="3427" b="25000"/>
          <a:stretch/>
        </p:blipFill>
        <p:spPr bwMode="auto">
          <a:xfrm>
            <a:off x="5556810" y="78622"/>
            <a:ext cx="2015382" cy="207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ds04.infourok.ru/uploads/ex/0243/00055972-e7d98390/img2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54" t="73234" r="10343" b="3867"/>
          <a:stretch/>
        </p:blipFill>
        <p:spPr bwMode="auto">
          <a:xfrm>
            <a:off x="5691677" y="4221595"/>
            <a:ext cx="2117305" cy="206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ds04.infourok.ru/uploads/ex/0243/00055972-e7d98390/img2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9" t="50000" r="3427" b="25000"/>
          <a:stretch/>
        </p:blipFill>
        <p:spPr bwMode="auto">
          <a:xfrm>
            <a:off x="5709210" y="231022"/>
            <a:ext cx="2015382" cy="207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79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rojecteducation.ru/images/k2/geografiya-kak-nauka/gidrosfera/open-uri20150909-7816-ahlbyw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53" y="28631"/>
            <a:ext cx="9173553" cy="682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s://ds04.infourok.ru/uploads/ex/0243/00055972-e7d98390/img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7" t="49684" r="21246" b="27605"/>
          <a:stretch/>
        </p:blipFill>
        <p:spPr bwMode="auto">
          <a:xfrm>
            <a:off x="611560" y="2477867"/>
            <a:ext cx="975466" cy="94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ds04.infourok.ru/uploads/ex/0243/00055972-e7d98390/img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9" t="50000" r="3427" b="25000"/>
          <a:stretch/>
        </p:blipFill>
        <p:spPr bwMode="auto">
          <a:xfrm>
            <a:off x="5659584" y="1468727"/>
            <a:ext cx="872836" cy="89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243/00055972-e7d98390/img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54" t="73234" r="10343" b="3867"/>
          <a:stretch/>
        </p:blipFill>
        <p:spPr bwMode="auto">
          <a:xfrm>
            <a:off x="7164288" y="4581128"/>
            <a:ext cx="1136073" cy="110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587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476672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Мастер-класс. Рефлексия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1412776"/>
            <a:ext cx="684076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Понравился прием ММЧ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/>
          </a:p>
          <a:p>
            <a:r>
              <a:rPr lang="ru-RU" sz="2400" b="1" dirty="0" smtClean="0"/>
              <a:t>Буду использовать в работе </a:t>
            </a:r>
          </a:p>
          <a:p>
            <a:r>
              <a:rPr lang="ru-RU" sz="2400" b="1" dirty="0" smtClean="0"/>
              <a:t>прием ММЧ</a:t>
            </a:r>
          </a:p>
          <a:p>
            <a:endParaRPr lang="ru-RU" sz="2400" b="1" dirty="0" smtClean="0"/>
          </a:p>
          <a:p>
            <a:endParaRPr lang="ru-RU" sz="2400" b="1" dirty="0"/>
          </a:p>
          <a:p>
            <a:endParaRPr lang="ru-RU" sz="2400" b="1" dirty="0" smtClean="0"/>
          </a:p>
          <a:p>
            <a:r>
              <a:rPr lang="ru-RU" sz="2400" b="1" dirty="0" smtClean="0"/>
              <a:t>Не интересно, </a:t>
            </a:r>
          </a:p>
          <a:p>
            <a:r>
              <a:rPr lang="ru-RU" sz="2400" b="1" dirty="0" smtClean="0"/>
              <a:t>не буду использовать в работе</a:t>
            </a:r>
          </a:p>
          <a:p>
            <a:endParaRPr lang="ru-RU" dirty="0"/>
          </a:p>
        </p:txBody>
      </p:sp>
      <p:pic>
        <p:nvPicPr>
          <p:cNvPr id="8" name="Picture 6" descr="https://ds04.infourok.ru/uploads/ex/0243/00055972-e7d98390/img2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54" t="73234" r="10343" b="3867"/>
          <a:stretch/>
        </p:blipFill>
        <p:spPr bwMode="auto">
          <a:xfrm>
            <a:off x="5167243" y="4736395"/>
            <a:ext cx="1136073" cy="110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243/00055972-e7d98390/img2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7" t="49684" r="21246" b="27605"/>
          <a:stretch/>
        </p:blipFill>
        <p:spPr bwMode="auto">
          <a:xfrm>
            <a:off x="4386393" y="2924944"/>
            <a:ext cx="1093556" cy="105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ds04.infourok.ru/uploads/ex/0243/00055972-e7d98390/img2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1" t="50000" r="3427" b="26559"/>
          <a:stretch/>
        </p:blipFill>
        <p:spPr bwMode="auto">
          <a:xfrm>
            <a:off x="5724127" y="1353731"/>
            <a:ext cx="1158377" cy="118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741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132856"/>
            <a:ext cx="8748464" cy="2151112"/>
          </a:xfrm>
        </p:spPr>
        <p:txBody>
          <a:bodyPr/>
          <a:lstStyle/>
          <a:p>
            <a:r>
              <a:rPr lang="ru-RU" sz="6000" b="1" dirty="0">
                <a:solidFill>
                  <a:schemeClr val="tx1"/>
                </a:solidFill>
              </a:rPr>
              <a:t>Спасибо за внимание!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827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129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Задачи</a:t>
            </a:r>
            <a:r>
              <a:rPr lang="ru-RU" sz="2000" b="1" dirty="0"/>
              <a:t> </a:t>
            </a:r>
            <a:r>
              <a:rPr lang="ru-RU" sz="2000" b="1" dirty="0" smtClean="0"/>
              <a:t>мастер-класса:</a:t>
            </a:r>
            <a:endParaRPr lang="ru-RU" sz="2000" b="1" dirty="0"/>
          </a:p>
          <a:p>
            <a:r>
              <a:rPr lang="ru-RU" sz="2000" b="1" dirty="0"/>
              <a:t>Развивающие: </a:t>
            </a:r>
            <a:endParaRPr lang="ru-RU" sz="2000" dirty="0"/>
          </a:p>
          <a:p>
            <a:pPr lvl="0"/>
            <a:r>
              <a:rPr lang="ru-RU" sz="2000" dirty="0"/>
              <a:t>Используя прием «метод моделирования маленькими человечками», наглядно показать детям, что вещества бывают: твердыми, жидкими и газообразными;</a:t>
            </a:r>
          </a:p>
          <a:p>
            <a:pPr lvl="0"/>
            <a:r>
              <a:rPr lang="ru-RU" sz="2000" dirty="0"/>
              <a:t>Развивать представление о многообразии веществ неживой природы;</a:t>
            </a:r>
          </a:p>
          <a:p>
            <a:pPr lvl="0"/>
            <a:r>
              <a:rPr lang="ru-RU" sz="2000" dirty="0"/>
              <a:t>Развивать познавательную активность в процессе экспериментирования.</a:t>
            </a:r>
          </a:p>
          <a:p>
            <a:r>
              <a:rPr lang="ru-RU" sz="2000" b="1" dirty="0"/>
              <a:t>Обучающие:</a:t>
            </a:r>
            <a:endParaRPr lang="ru-RU" sz="2000" dirty="0"/>
          </a:p>
          <a:p>
            <a:pPr lvl="0"/>
            <a:r>
              <a:rPr lang="ru-RU" sz="2000" dirty="0"/>
              <a:t>Обучать умению определять агрегатное состояние веществ; умению моделировать состояние объектов неживой природы;</a:t>
            </a:r>
          </a:p>
          <a:p>
            <a:pPr lvl="0"/>
            <a:r>
              <a:rPr lang="ru-RU" sz="2000" dirty="0"/>
              <a:t>Формировать умение целенаправленно отыскивать ответы на вопросы – делать предположения, средства и способы для их проверки, осуществлять эту проверку и делать выводы.   </a:t>
            </a:r>
          </a:p>
          <a:p>
            <a:r>
              <a:rPr lang="ru-RU" sz="2000" b="1" dirty="0"/>
              <a:t>Воспитательные</a:t>
            </a:r>
            <a:endParaRPr lang="ru-RU" sz="2000" dirty="0"/>
          </a:p>
          <a:p>
            <a:pPr lvl="0"/>
            <a:r>
              <a:rPr lang="ru-RU" sz="2000" dirty="0"/>
              <a:t>Формировать навыки сотрудничества, взаимопонимания, доброжелательности, ответственности, инициативности;</a:t>
            </a:r>
          </a:p>
          <a:p>
            <a:pPr lvl="0"/>
            <a:r>
              <a:rPr lang="ru-RU" sz="2000" dirty="0"/>
              <a:t>Воспитывать умение слушать сверстника, не перебивая его;</a:t>
            </a:r>
          </a:p>
          <a:p>
            <a:pPr lvl="0"/>
            <a:r>
              <a:rPr lang="ru-RU" sz="2000" dirty="0"/>
              <a:t>Воспитание любви и бережного отношения ко всему окружающему миру и к себе, как объекту живой природы.</a:t>
            </a:r>
          </a:p>
        </p:txBody>
      </p:sp>
    </p:spTree>
    <p:extLst>
      <p:ext uri="{BB962C8B-B14F-4D97-AF65-F5344CB8AC3E}">
        <p14:creationId xmlns:p14="http://schemas.microsoft.com/office/powerpoint/2010/main" val="1585481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ds04.infourok.ru/uploads/ex/0243/00055972-e7d98390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" y="-74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46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razvivaika14.ru/wp-content/uploads/2018/06/img2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167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f.ppt-online.org/files/slide/o/O39iYsDK18m7FjMzauecRfNv5SC4npwXBbPHyx/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0"/>
            <a:ext cx="9168261" cy="687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576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ozr-dou08.edumsko.ru/uploads/2000/1903/section/121467/.thumbs/eksperiment.jpg?1520325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27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834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28799"/>
            <a:ext cx="2376264" cy="38164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78231" y="980728"/>
            <a:ext cx="2152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Т</a:t>
            </a:r>
            <a:r>
              <a:rPr lang="ru-RU" b="1" dirty="0" smtClean="0"/>
              <a:t>вердые </a:t>
            </a:r>
            <a:r>
              <a:rPr lang="ru-RU" b="1" dirty="0"/>
              <a:t>вещества</a:t>
            </a:r>
            <a:r>
              <a:rPr lang="ru-RU" dirty="0"/>
              <a:t>. </a:t>
            </a:r>
          </a:p>
        </p:txBody>
      </p:sp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836712"/>
            <a:ext cx="2016223" cy="338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208" y="1627164"/>
            <a:ext cx="2376264" cy="370841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3210675" y="4365104"/>
            <a:ext cx="2047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Жидкие вещества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48120" y="1165394"/>
            <a:ext cx="2568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Газообразные вещества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6046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28799"/>
            <a:ext cx="2376264" cy="38164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79512" y="404664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Твердые вещества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 descr="https://skkomi.ru/upload/iblock/9e7/9e77e53edffcc24ed51914994f6ca3d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213311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0-tub-ru.yandex.net/i?id=f4894d4f19f6aa8bee223bfedba9e1cd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423" y="3933056"/>
            <a:ext cx="4221884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082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2808312" cy="42784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59531" y="260648"/>
            <a:ext cx="74168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Жидкие</a:t>
            </a:r>
            <a:r>
              <a:rPr lang="ru-RU" sz="5400" dirty="0" smtClean="0"/>
              <a:t> </a:t>
            </a:r>
            <a:r>
              <a:rPr lang="ru-RU" sz="3200" b="1" dirty="0" smtClean="0"/>
              <a:t>вещества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6" name="Picture 2" descr="https://24smi.org/public/media/news/2017/12/15/wmtycxzlwrtl-uchenye-raskryli-polzu-goriachego-chaia-dlia-gla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464" y="725171"/>
            <a:ext cx="2413681" cy="166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dic.academic.ru/pictures/wiki/files/83/Splash_2_col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886" y="1522411"/>
            <a:ext cx="1787578" cy="232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avatars.mds.yandex.net/get-zen_doc/61014/pub_5d32a36b92414d00ac921012_5d32a398e854a900ad7e0f1a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367" y="2671413"/>
            <a:ext cx="2753631" cy="204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i.pinimg.com/736x/5e/11/06/5e11066d23576ee41cced784162c84c4--water-glass-orange-juic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535" y="4111401"/>
            <a:ext cx="2374280" cy="260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627</TotalTime>
  <Words>167</Words>
  <Application>Microsoft Office PowerPoint</Application>
  <PresentationFormat>Экран (4:3)</PresentationFormat>
  <Paragraphs>42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</vt:lpstr>
      <vt:lpstr>Соседство</vt:lpstr>
      <vt:lpstr>  Мастер-класс для педагогов:   Использование приема ТРИЗ –  «моделирование маленькими человечками» при ознакомлении детей старшего дошкольного возраста со свойствами различных объектов неживой природы».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Мастер-класс для педагогов:   Использование приема ТРИЗ –  «моделирование маленькими человечками» при ознакомлении детей старшего дошкольного возраста со свойствами различных объектов неживой природы».   </dc:title>
  <dc:creator>пользователь</dc:creator>
  <cp:lastModifiedBy>ольга антипина</cp:lastModifiedBy>
  <cp:revision>13</cp:revision>
  <dcterms:created xsi:type="dcterms:W3CDTF">2020-05-15T10:01:28Z</dcterms:created>
  <dcterms:modified xsi:type="dcterms:W3CDTF">2021-11-16T07:57:12Z</dcterms:modified>
</cp:coreProperties>
</file>