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62" r:id="rId4"/>
    <p:sldId id="257" r:id="rId5"/>
    <p:sldId id="259" r:id="rId6"/>
    <p:sldId id="269" r:id="rId7"/>
    <p:sldId id="270" r:id="rId8"/>
    <p:sldId id="271" r:id="rId9"/>
    <p:sldId id="273" r:id="rId10"/>
    <p:sldId id="278" r:id="rId11"/>
    <p:sldId id="276" r:id="rId12"/>
    <p:sldId id="277" r:id="rId13"/>
    <p:sldId id="272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9384-D7AB-4483-BE91-46EBC2AE208A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5A9CFE-1D54-472E-A166-0381372C3A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9384-D7AB-4483-BE91-46EBC2AE208A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9CFE-1D54-472E-A166-0381372C3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9384-D7AB-4483-BE91-46EBC2AE208A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9CFE-1D54-472E-A166-0381372C3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9384-D7AB-4483-BE91-46EBC2AE208A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9CFE-1D54-472E-A166-0381372C3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9384-D7AB-4483-BE91-46EBC2AE208A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9CFE-1D54-472E-A166-0381372C3A9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9384-D7AB-4483-BE91-46EBC2AE208A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9CFE-1D54-472E-A166-0381372C3A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9384-D7AB-4483-BE91-46EBC2AE208A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9CFE-1D54-472E-A166-0381372C3A9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9384-D7AB-4483-BE91-46EBC2AE208A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9CFE-1D54-472E-A166-0381372C3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9384-D7AB-4483-BE91-46EBC2AE208A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9CFE-1D54-472E-A166-0381372C3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9384-D7AB-4483-BE91-46EBC2AE208A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9CFE-1D54-472E-A166-0381372C3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9384-D7AB-4483-BE91-46EBC2AE208A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9CFE-1D54-472E-A166-0381372C3A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58A9384-D7AB-4483-BE91-46EBC2AE208A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55A9CFE-1D54-472E-A166-0381372C3A9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7138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2971"/>
            <a:ext cx="9144000" cy="457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992888" cy="2862896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r>
              <a:rPr lang="ru-RU" sz="3600" b="1" dirty="0" smtClean="0">
                <a:ln w="18000">
                  <a:solidFill>
                    <a:schemeClr val="accent5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>Дидактическое пособие из фетра для младшего дошкольного возраста</a:t>
            </a:r>
            <a:br>
              <a:rPr lang="ru-RU" sz="3600" b="1" dirty="0" smtClean="0">
                <a:ln w="18000">
                  <a:solidFill>
                    <a:schemeClr val="accent5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</a:br>
            <a:r>
              <a:rPr lang="ru-RU" sz="7200" b="1" dirty="0" smtClean="0">
                <a:ln w="18000">
                  <a:solidFill>
                    <a:schemeClr val="accent5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>Дерево </a:t>
            </a:r>
            <a:r>
              <a:rPr lang="ru-RU" sz="7200" b="1" dirty="0" smtClean="0">
                <a:ln w="18000">
                  <a:solidFill>
                    <a:schemeClr val="accent5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/>
            </a:r>
            <a:br>
              <a:rPr lang="ru-RU" sz="7200" b="1" dirty="0" smtClean="0">
                <a:ln w="18000">
                  <a:solidFill>
                    <a:schemeClr val="accent5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</a:br>
            <a:r>
              <a:rPr lang="ru-RU" sz="7200" b="1" dirty="0" smtClean="0">
                <a:ln w="18000">
                  <a:solidFill>
                    <a:schemeClr val="accent5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0000" endA="300" endPos="50000" dist="60007" dir="5400000" sy="-100000" algn="bl" rotWithShape="0"/>
                </a:effectLst>
              </a:rPr>
              <a:t>«Времена года»</a:t>
            </a:r>
            <a:endParaRPr lang="ru-RU" sz="7200" b="1" dirty="0">
              <a:ln w="18000">
                <a:solidFill>
                  <a:schemeClr val="accent5">
                    <a:lumMod val="20000"/>
                    <a:lumOff val="8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  <a:reflection blurRad="6350" stA="50000" endA="300" endPos="50000" dist="60007" dir="5400000" sy="-100000" algn="bl" rotWithShape="0"/>
              </a:effectLst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95536" y="4221088"/>
            <a:ext cx="8208912" cy="576064"/>
          </a:xfrm>
        </p:spPr>
        <p:txBody>
          <a:bodyPr>
            <a:noAutofit/>
          </a:bodyPr>
          <a:lstStyle/>
          <a:p>
            <a:pPr algn="r"/>
            <a:endParaRPr lang="ru-RU" sz="2000" b="1" dirty="0" smtClean="0">
              <a:solidFill>
                <a:schemeClr val="tx1"/>
              </a:solidFill>
              <a:latin typeface="+mn-lt"/>
              <a:ea typeface="BatangChe" panose="02030609000101010101" pitchFamily="49" charset="-127"/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+mn-lt"/>
                <a:ea typeface="BatangChe" panose="02030609000101010101" pitchFamily="49" charset="-127"/>
              </a:rPr>
              <a:t>Выполнила: воспитатель Антипина О.Н.</a:t>
            </a:r>
            <a:endParaRPr lang="ru-RU" sz="2000" b="1" dirty="0">
              <a:solidFill>
                <a:schemeClr val="tx1"/>
              </a:solidFill>
              <a:latin typeface="+mn-lt"/>
              <a:ea typeface="BatangChe" panose="02030609000101010101" pitchFamily="49" charset="-127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88641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Муниципальное казённое дошкольное образовательное учреждение «Детский сад №9, г. Киренска»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38610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5004" y="241585"/>
            <a:ext cx="5587277" cy="2323319"/>
          </a:xfrm>
        </p:spPr>
        <p:txBody>
          <a:bodyPr/>
          <a:lstStyle/>
          <a:p>
            <a:r>
              <a:rPr lang="ru-RU" sz="4000" b="1" dirty="0" smtClean="0"/>
              <a:t>                                             </a:t>
            </a:r>
            <a:r>
              <a:rPr lang="ru-RU" sz="4000" b="1" u="sng" dirty="0" smtClean="0">
                <a:solidFill>
                  <a:srgbClr val="00B050"/>
                </a:solidFill>
              </a:rPr>
              <a:t>Весна</a:t>
            </a:r>
            <a:br>
              <a:rPr lang="ru-RU" sz="4000" b="1" u="sng" dirty="0" smtClean="0">
                <a:solidFill>
                  <a:srgbClr val="00B050"/>
                </a:solidFill>
              </a:rPr>
            </a:br>
            <a:r>
              <a:rPr lang="ru-RU" sz="3200" b="1" dirty="0" smtClean="0"/>
              <a:t>Весной дети располагают на </a:t>
            </a:r>
            <a:r>
              <a:rPr lang="ru-RU" sz="3200" b="1" dirty="0"/>
              <a:t>дереве </a:t>
            </a:r>
            <a:r>
              <a:rPr lang="ru-RU" sz="3200" b="1" dirty="0" smtClean="0"/>
              <a:t>перелётных </a:t>
            </a:r>
            <a:r>
              <a:rPr lang="ru-RU" sz="3200" b="1" dirty="0"/>
              <a:t>птиц </a:t>
            </a:r>
            <a:r>
              <a:rPr lang="ru-RU" sz="3200" b="1" dirty="0" smtClean="0"/>
              <a:t>(ранней весной) и зелёные листочки (поздней весной)</a:t>
            </a:r>
            <a:endParaRPr lang="ru-RU" sz="32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564905"/>
            <a:ext cx="3240360" cy="417646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" r="6601" b="3801"/>
          <a:stretch/>
        </p:blipFill>
        <p:spPr>
          <a:xfrm>
            <a:off x="107504" y="219291"/>
            <a:ext cx="3516563" cy="46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53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603448"/>
            <a:ext cx="8568952" cy="6984776"/>
          </a:xfrm>
        </p:spPr>
        <p:txBody>
          <a:bodyPr/>
          <a:lstStyle/>
          <a:p>
            <a:r>
              <a:rPr lang="ru-RU" b="1" dirty="0"/>
              <a:t>Изготовленное деревце из натуральных материалов понравится любому дошкольнику. Детям будет интересно украшать крону деревца в соответствии с предложенным временем года. Также вы можете сами угадывать название сезона по соответствующим признакам. Принцип игрушки заключается в следующем: на основу-ствол </a:t>
            </a:r>
            <a:r>
              <a:rPr lang="ru-RU" b="1" dirty="0" smtClean="0"/>
              <a:t>прикрепляются </a:t>
            </a:r>
            <a:r>
              <a:rPr lang="ru-RU" b="1" dirty="0"/>
              <a:t>соответствующие детали </a:t>
            </a:r>
            <a:r>
              <a:rPr lang="ru-RU" b="1" dirty="0" smtClean="0"/>
              <a:t>(снежинки</a:t>
            </a:r>
            <a:r>
              <a:rPr lang="ru-RU" b="1" dirty="0"/>
              <a:t>, </a:t>
            </a:r>
            <a:r>
              <a:rPr lang="ru-RU" b="1" dirty="0" smtClean="0"/>
              <a:t>цветные листочки, бабочки, птички). Деревце можно использовать как за столом, так и расположить его на стене с помощью липучки. </a:t>
            </a:r>
            <a:r>
              <a:rPr lang="ru-RU" b="1" dirty="0"/>
              <a:t>Дети самостоятельно должны подобрать соответствующие детали украшения деревца, которые характерны тому или иному сезону.</a:t>
            </a:r>
          </a:p>
        </p:txBody>
      </p:sp>
    </p:spTree>
    <p:extLst>
      <p:ext uri="{BB962C8B-B14F-4D97-AF65-F5344CB8AC3E}">
        <p14:creationId xmlns:p14="http://schemas.microsoft.com/office/powerpoint/2010/main" val="685770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266700"/>
            <a:ext cx="8591872" cy="1074068"/>
          </a:xfrm>
        </p:spPr>
        <p:txBody>
          <a:bodyPr/>
          <a:lstStyle/>
          <a:p>
            <a:r>
              <a:rPr lang="ru-RU" sz="3200" b="1" dirty="0">
                <a:solidFill>
                  <a:srgbClr val="00B050"/>
                </a:solidFill>
              </a:rPr>
              <a:t>Этапы работы </a:t>
            </a:r>
            <a:r>
              <a:rPr lang="ru-RU" sz="3200" b="1" dirty="0" smtClean="0">
                <a:solidFill>
                  <a:srgbClr val="00B050"/>
                </a:solidFill>
              </a:rPr>
              <a:t/>
            </a:r>
            <a:br>
              <a:rPr lang="ru-RU" sz="3200" b="1" dirty="0" smtClean="0">
                <a:solidFill>
                  <a:srgbClr val="00B050"/>
                </a:solidFill>
              </a:rPr>
            </a:br>
            <a:r>
              <a:rPr lang="ru-RU" sz="3200" b="1" dirty="0" smtClean="0">
                <a:solidFill>
                  <a:srgbClr val="00B050"/>
                </a:solidFill>
              </a:rPr>
              <a:t>с </a:t>
            </a:r>
            <a:r>
              <a:rPr lang="ru-RU" sz="3200" b="1" dirty="0">
                <a:solidFill>
                  <a:srgbClr val="00B050"/>
                </a:solidFill>
              </a:rPr>
              <a:t>пособием «Дерево «Времена года</a:t>
            </a:r>
            <a:r>
              <a:rPr lang="ru-RU" sz="3200" b="1" dirty="0" smtClean="0">
                <a:solidFill>
                  <a:srgbClr val="00B050"/>
                </a:solidFill>
              </a:rPr>
              <a:t>»: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8498" y="1556792"/>
            <a:ext cx="8136903" cy="4569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+mn-lt"/>
              </a:rPr>
              <a:t>1</a:t>
            </a:r>
            <a:r>
              <a:rPr lang="ru-RU" sz="2800" b="1" dirty="0">
                <a:solidFill>
                  <a:schemeClr val="tx2"/>
                </a:solidFill>
                <a:latin typeface="+mn-lt"/>
              </a:rPr>
              <a:t>. Постановка дидактической </a:t>
            </a:r>
            <a:r>
              <a:rPr lang="ru-RU" sz="2800" b="1" dirty="0" smtClean="0">
                <a:solidFill>
                  <a:schemeClr val="tx2"/>
                </a:solidFill>
                <a:latin typeface="+mn-lt"/>
              </a:rPr>
              <a:t>задачи.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+mn-lt"/>
              </a:rPr>
              <a:t>2</a:t>
            </a:r>
            <a:r>
              <a:rPr lang="ru-RU" sz="2800" b="1" dirty="0">
                <a:solidFill>
                  <a:schemeClr val="tx2"/>
                </a:solidFill>
                <a:latin typeface="+mn-lt"/>
              </a:rPr>
              <a:t>. Игровая задача определяет игровые действия, которые становятся задачей самого </a:t>
            </a:r>
            <a:r>
              <a:rPr lang="ru-RU" sz="2800" b="1" dirty="0" smtClean="0">
                <a:solidFill>
                  <a:schemeClr val="tx2"/>
                </a:solidFill>
                <a:latin typeface="+mn-lt"/>
              </a:rPr>
              <a:t>ребенка.</a:t>
            </a:r>
            <a:endParaRPr lang="ru-RU" sz="2800" b="1" dirty="0">
              <a:solidFill>
                <a:schemeClr val="tx2"/>
              </a:solidFill>
              <a:latin typeface="+mn-lt"/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chemeClr val="tx2"/>
                </a:solidFill>
                <a:latin typeface="+mn-lt"/>
              </a:rPr>
              <a:t>3. Результат, т. е. решение поставленной задачи.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703" y="3573016"/>
            <a:ext cx="2616616" cy="2880678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573016"/>
            <a:ext cx="2616616" cy="288067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9259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304" y="116632"/>
            <a:ext cx="7772400" cy="1584175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Пример игровых действий с пособием: </a:t>
            </a:r>
            <a:r>
              <a:rPr lang="ru-RU" sz="2800" b="1" dirty="0" smtClean="0">
                <a:solidFill>
                  <a:srgbClr val="00B050"/>
                </a:solidFill>
              </a:rPr>
              <a:t>Дидактическая игра «Один - много»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556792"/>
            <a:ext cx="90364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Задачи:</a:t>
            </a:r>
            <a:r>
              <a:rPr lang="ru-RU" sz="2000" b="1" dirty="0">
                <a:solidFill>
                  <a:schemeClr val="tx2"/>
                </a:solidFill>
              </a:rPr>
              <a:t> способствовать формированию умения составлять группу из отдельных предметов и выделять из неё один предмет, различать понятия «много» и «один</a:t>
            </a:r>
            <a:r>
              <a:rPr lang="ru-RU" sz="2000" b="1" dirty="0" smtClean="0">
                <a:solidFill>
                  <a:schemeClr val="tx2"/>
                </a:solidFill>
              </a:rPr>
              <a:t>».</a:t>
            </a:r>
            <a:endParaRPr lang="ru-RU" sz="2000" b="1" dirty="0">
              <a:solidFill>
                <a:schemeClr val="tx2"/>
              </a:solidFill>
            </a:endParaRPr>
          </a:p>
          <a:p>
            <a:r>
              <a:rPr lang="ru-RU" sz="2400" b="1" dirty="0">
                <a:solidFill>
                  <a:schemeClr val="tx2"/>
                </a:solidFill>
              </a:rPr>
              <a:t>Ход игры</a:t>
            </a:r>
            <a:r>
              <a:rPr lang="ru-RU" sz="2400" b="1" dirty="0" smtClean="0">
                <a:solidFill>
                  <a:schemeClr val="tx2"/>
                </a:solidFill>
              </a:rPr>
              <a:t>.</a:t>
            </a:r>
            <a:endParaRPr lang="ru-RU" sz="2000" b="1" dirty="0">
              <a:solidFill>
                <a:schemeClr val="tx2"/>
              </a:solidFill>
            </a:endParaRPr>
          </a:p>
          <a:p>
            <a:r>
              <a:rPr lang="ru-RU" sz="2000" b="1" dirty="0">
                <a:solidFill>
                  <a:schemeClr val="tx2"/>
                </a:solidFill>
              </a:rPr>
              <a:t>Дети рассматривают дерево и отвечают на вопросы: «сколько птичек?» (мало); «сколько снежинок?» (много); «сколько бабочек</a:t>
            </a:r>
            <a:r>
              <a:rPr lang="ru-RU" sz="2000" b="1" dirty="0" smtClean="0">
                <a:solidFill>
                  <a:schemeClr val="tx2"/>
                </a:solidFill>
              </a:rPr>
              <a:t>?» (много); </a:t>
            </a:r>
            <a:r>
              <a:rPr lang="ru-RU" sz="2000" b="1" dirty="0">
                <a:solidFill>
                  <a:schemeClr val="tx2"/>
                </a:solidFill>
              </a:rPr>
              <a:t>«сколько листочков?» (один или мало).</a:t>
            </a:r>
          </a:p>
          <a:p>
            <a:endParaRPr lang="ru-RU" sz="2000" dirty="0">
              <a:solidFill>
                <a:schemeClr val="tx2"/>
              </a:solidFill>
            </a:endParaRPr>
          </a:p>
          <a:p>
            <a:r>
              <a:rPr lang="ru-RU" sz="2400" b="1" dirty="0">
                <a:solidFill>
                  <a:schemeClr val="tx2"/>
                </a:solidFill>
              </a:rPr>
              <a:t>Данное пособие – это совокупность дидактической и словесной игры, но в отличие от дидактической игры, охватывает многообразие различных игр, а в отличие от словесно – речевой игры – имеет наглядность. Поэтому данное пособие является сочетанием дидактической задачи, реализацией речевых возможностей, визуализацией конкретных образов, допустимости манипуляций с этими образами.</a:t>
            </a:r>
          </a:p>
        </p:txBody>
      </p:sp>
    </p:spTree>
    <p:extLst>
      <p:ext uri="{BB962C8B-B14F-4D97-AF65-F5344CB8AC3E}">
        <p14:creationId xmlns:p14="http://schemas.microsoft.com/office/powerpoint/2010/main" val="84355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3399" y="332656"/>
            <a:ext cx="6177202" cy="797193"/>
          </a:xfrm>
          <a:effectLst/>
        </p:spPr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860" y="1332181"/>
            <a:ext cx="4828279" cy="532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260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0211" y="-243408"/>
            <a:ext cx="4255190" cy="2016224"/>
          </a:xfrm>
          <a:effectLst/>
        </p:spPr>
        <p:txBody>
          <a:bodyPr/>
          <a:lstStyle/>
          <a:p>
            <a:r>
              <a:rPr lang="ru-RU" sz="4000" b="1" dirty="0">
                <a:solidFill>
                  <a:srgbClr val="00B050"/>
                </a:solidFill>
              </a:rPr>
              <a:t>Цель пособия: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4120658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60210" y="2132856"/>
            <a:ext cx="4255190" cy="3993307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Формирование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и закрепление </a:t>
            </a: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у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детей 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знаний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и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представлений </a:t>
            </a: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о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сезонных изменениях 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в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природе.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</a:p>
          <a:p>
            <a:endParaRPr lang="ru-RU" sz="24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9149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78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-243408"/>
            <a:ext cx="7772400" cy="792088"/>
          </a:xfrm>
          <a:effectLst/>
        </p:spPr>
        <p:txBody>
          <a:bodyPr/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Задачи пособия: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516" y="548680"/>
            <a:ext cx="8712968" cy="4608511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20000"/>
              </a:lnSpc>
            </a:pPr>
            <a:r>
              <a:rPr lang="ru-RU" sz="72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Обучающие</a:t>
            </a:r>
            <a:r>
              <a:rPr lang="ru-RU" sz="7200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: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endParaRPr lang="ru-RU" sz="72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>
              <a:lnSpc>
                <a:spcPct val="120000"/>
              </a:lnSpc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-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расширять 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и обогащать представления детей об изменениях, происходящих в природе в разные сезоны года; </a:t>
            </a:r>
            <a:endParaRPr lang="ru-RU" sz="72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>
              <a:lnSpc>
                <a:spcPct val="120000"/>
              </a:lnSpc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-обогащать 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словарный запас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;</a:t>
            </a:r>
          </a:p>
          <a:p>
            <a:pPr algn="l">
              <a:lnSpc>
                <a:spcPct val="120000"/>
              </a:lnSpc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-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формировать элементарные математические представления; </a:t>
            </a:r>
          </a:p>
          <a:p>
            <a:pPr algn="l">
              <a:lnSpc>
                <a:spcPct val="120000"/>
              </a:lnSpc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-активизировать 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речь. </a:t>
            </a:r>
            <a:endParaRPr lang="ru-RU" sz="72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>
              <a:lnSpc>
                <a:spcPct val="120000"/>
              </a:lnSpc>
            </a:pPr>
            <a:r>
              <a:rPr lang="ru-RU" sz="72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Развивающие:</a:t>
            </a:r>
          </a:p>
          <a:p>
            <a:pPr algn="l">
              <a:lnSpc>
                <a:spcPct val="120000"/>
              </a:lnSpc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-развивать зрительное восприятие, самостоятельность. 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Дети с удовольствием будут «наряжать» дерево по сезонам, легко усваивая новый материал (времена года, цвет, 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количество: много-мало, один-много);</a:t>
            </a:r>
          </a:p>
          <a:p>
            <a:pPr algn="l">
              <a:lnSpc>
                <a:spcPct val="120000"/>
              </a:lnSpc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-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развивать мелкую моторику рук;</a:t>
            </a:r>
          </a:p>
          <a:p>
            <a:pPr algn="l">
              <a:lnSpc>
                <a:spcPct val="120000"/>
              </a:lnSpc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-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развивать 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умение соотносить явления природы с сезонными изменениями; </a:t>
            </a:r>
            <a:endParaRPr lang="ru-RU" sz="72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>
              <a:lnSpc>
                <a:spcPct val="120000"/>
              </a:lnSpc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-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формировать устойчивый интерес 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к познавательной </a:t>
            </a:r>
            <a:endParaRPr lang="ru-RU" sz="72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>
              <a:lnSpc>
                <a:spcPct val="120000"/>
              </a:lnSpc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деятельности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. </a:t>
            </a:r>
            <a:endParaRPr lang="ru-RU" sz="72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>
              <a:lnSpc>
                <a:spcPct val="120000"/>
              </a:lnSpc>
            </a:pPr>
            <a:r>
              <a:rPr lang="ru-RU" sz="72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Воспитательные</a:t>
            </a:r>
            <a:r>
              <a:rPr lang="ru-RU" sz="7200" b="1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: </a:t>
            </a:r>
            <a:endParaRPr lang="ru-RU" sz="7200" b="1" i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>
              <a:lnSpc>
                <a:spcPct val="120000"/>
              </a:lnSpc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-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воспитывать доброжелательные 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отношения в процессе </a:t>
            </a:r>
            <a:endParaRPr lang="ru-RU" sz="72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l">
              <a:lnSpc>
                <a:spcPct val="120000"/>
              </a:lnSpc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взаимодействия со сверстниками; </a:t>
            </a:r>
          </a:p>
          <a:p>
            <a:pPr algn="l">
              <a:lnSpc>
                <a:spcPct val="120000"/>
              </a:lnSpc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-воспитывать 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любовь и бережное отношение 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к </a:t>
            </a:r>
          </a:p>
          <a:p>
            <a:pPr algn="l">
              <a:lnSpc>
                <a:spcPct val="120000"/>
              </a:lnSpc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окружающему 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миру. </a:t>
            </a:r>
          </a:p>
          <a:p>
            <a:pPr>
              <a:lnSpc>
                <a:spcPct val="120000"/>
              </a:lnSpc>
            </a:pPr>
            <a:endParaRPr lang="ru-RU" sz="24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74" y="4437112"/>
            <a:ext cx="2094710" cy="230610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22308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4032448" cy="6408712"/>
          </a:xfrm>
          <a:effectLst/>
        </p:spPr>
        <p:txBody>
          <a:bodyPr/>
          <a:lstStyle/>
          <a:p>
            <a:pPr algn="l"/>
            <a:r>
              <a:rPr lang="ru-RU" sz="1800" b="1" dirty="0" smtClean="0">
                <a:solidFill>
                  <a:srgbClr val="00B050"/>
                </a:solidFill>
              </a:rPr>
              <a:t/>
            </a:r>
            <a:br>
              <a:rPr lang="ru-RU" sz="1800" b="1" dirty="0" smtClean="0">
                <a:solidFill>
                  <a:srgbClr val="00B050"/>
                </a:solidFill>
              </a:rPr>
            </a:br>
            <a:r>
              <a:rPr lang="ru-RU" sz="1800" b="1" dirty="0">
                <a:solidFill>
                  <a:srgbClr val="00B050"/>
                </a:solidFill>
              </a:rPr>
              <a:t/>
            </a:r>
            <a:br>
              <a:rPr lang="ru-RU" sz="1800" b="1" dirty="0">
                <a:solidFill>
                  <a:srgbClr val="00B050"/>
                </a:solidFill>
              </a:rPr>
            </a:br>
            <a:r>
              <a:rPr lang="ru-RU" sz="1800" b="1" dirty="0" smtClean="0">
                <a:solidFill>
                  <a:srgbClr val="00B050"/>
                </a:solidFill>
              </a:rPr>
              <a:t/>
            </a:r>
            <a:br>
              <a:rPr lang="ru-RU" sz="1800" b="1" dirty="0" smtClean="0">
                <a:solidFill>
                  <a:srgbClr val="00B050"/>
                </a:solidFill>
              </a:rPr>
            </a:br>
            <a:r>
              <a:rPr lang="ru-RU" sz="1800" b="1" dirty="0">
                <a:solidFill>
                  <a:srgbClr val="00B050"/>
                </a:solidFill>
              </a:rPr>
              <a:t/>
            </a:r>
            <a:br>
              <a:rPr lang="ru-RU" sz="1800" b="1" dirty="0">
                <a:solidFill>
                  <a:srgbClr val="00B050"/>
                </a:solidFill>
              </a:rPr>
            </a:br>
            <a:r>
              <a:rPr lang="ru-RU" sz="1800" b="1" dirty="0" smtClean="0">
                <a:solidFill>
                  <a:srgbClr val="00B050"/>
                </a:solidFill>
              </a:rPr>
              <a:t/>
            </a:r>
            <a:br>
              <a:rPr lang="ru-RU" sz="1800" b="1" dirty="0" smtClean="0">
                <a:solidFill>
                  <a:srgbClr val="00B050"/>
                </a:solidFill>
              </a:rPr>
            </a:br>
            <a:r>
              <a:rPr lang="ru-RU" sz="1800" b="1" dirty="0">
                <a:solidFill>
                  <a:srgbClr val="00B050"/>
                </a:solidFill>
              </a:rPr>
              <a:t/>
            </a:r>
            <a:br>
              <a:rPr lang="ru-RU" sz="1800" b="1" dirty="0">
                <a:solidFill>
                  <a:srgbClr val="00B050"/>
                </a:solidFill>
              </a:rPr>
            </a:br>
            <a:r>
              <a:rPr lang="ru-RU" sz="1800" b="1" dirty="0" smtClean="0">
                <a:solidFill>
                  <a:srgbClr val="00B050"/>
                </a:solidFill>
              </a:rPr>
              <a:t/>
            </a:r>
            <a:br>
              <a:rPr lang="ru-RU" sz="1800" b="1" dirty="0" smtClean="0">
                <a:solidFill>
                  <a:srgbClr val="00B050"/>
                </a:solidFill>
              </a:rPr>
            </a:br>
            <a:r>
              <a:rPr lang="ru-RU" sz="1800" b="1" dirty="0">
                <a:solidFill>
                  <a:srgbClr val="00B050"/>
                </a:solidFill>
              </a:rPr>
              <a:t/>
            </a:r>
            <a:br>
              <a:rPr lang="ru-RU" sz="1800" b="1" dirty="0">
                <a:solidFill>
                  <a:srgbClr val="00B050"/>
                </a:solidFill>
              </a:rPr>
            </a:br>
            <a:r>
              <a:rPr lang="ru-RU" sz="2400" b="1" dirty="0" smtClean="0">
                <a:solidFill>
                  <a:srgbClr val="00B050"/>
                </a:solidFill>
              </a:rPr>
              <a:t>Основные </a:t>
            </a:r>
            <a:r>
              <a:rPr lang="ru-RU" sz="2400" b="1" dirty="0">
                <a:solidFill>
                  <a:srgbClr val="00B050"/>
                </a:solidFill>
              </a:rPr>
              <a:t>достоинства дидактического пособия «</a:t>
            </a:r>
            <a:r>
              <a:rPr lang="ru-RU" sz="2400" b="1" dirty="0" smtClean="0">
                <a:solidFill>
                  <a:srgbClr val="00B050"/>
                </a:solidFill>
              </a:rPr>
              <a:t>Дерево «Времена </a:t>
            </a:r>
            <a:r>
              <a:rPr lang="ru-RU" sz="2400" b="1" dirty="0">
                <a:solidFill>
                  <a:srgbClr val="00B050"/>
                </a:solidFill>
              </a:rPr>
              <a:t>года</a:t>
            </a:r>
            <a:r>
              <a:rPr lang="ru-RU" sz="2400" b="1" dirty="0" smtClean="0">
                <a:solidFill>
                  <a:srgbClr val="00B050"/>
                </a:solidFill>
              </a:rPr>
              <a:t>»: </a:t>
            </a:r>
            <a:r>
              <a:rPr lang="ru-RU" sz="2000" b="1" dirty="0" smtClean="0"/>
              <a:t>•</a:t>
            </a:r>
            <a:r>
              <a:rPr lang="ru-RU" sz="2000" b="1" dirty="0"/>
              <a:t>Доступность</a:t>
            </a:r>
            <a:r>
              <a:rPr lang="ru-RU" sz="2000" b="1" dirty="0" smtClean="0"/>
              <a:t>.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•Мобильность</a:t>
            </a:r>
            <a:r>
              <a:rPr lang="ru-RU" sz="2000" b="1" dirty="0" smtClean="0"/>
              <a:t>.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•Многофункциональность (как со всей возрастной группой, так и индивидуально, применение, как в организованной образовательной деятельности, так и включение в режимные процессы, и в самостоятельную деятельность детей</a:t>
            </a:r>
            <a:r>
              <a:rPr lang="ru-RU" sz="2000" b="1" dirty="0" smtClean="0"/>
              <a:t>).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•Возможность замены учебного материала</a:t>
            </a:r>
            <a:r>
              <a:rPr lang="ru-RU" sz="2000" b="1" dirty="0" smtClean="0"/>
              <a:t>.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•Использование в качестве образовательной и игровой мотивации</a:t>
            </a:r>
            <a:r>
              <a:rPr lang="ru-RU" sz="2000" b="1" dirty="0" smtClean="0"/>
              <a:t>.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26901" r="2400" b="3801"/>
          <a:stretch/>
        </p:blipFill>
        <p:spPr>
          <a:xfrm>
            <a:off x="4139952" y="591990"/>
            <a:ext cx="4824536" cy="560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155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478" y="548680"/>
            <a:ext cx="8591872" cy="792088"/>
          </a:xfrm>
          <a:effectLst/>
        </p:spPr>
        <p:txBody>
          <a:bodyPr/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/>
            </a:r>
            <a:br>
              <a:rPr lang="ru-RU" sz="3600" b="1" dirty="0" smtClean="0">
                <a:solidFill>
                  <a:srgbClr val="00B050"/>
                </a:solidFill>
              </a:rPr>
            </a:br>
            <a:r>
              <a:rPr lang="ru-RU" sz="3600" b="1" dirty="0">
                <a:solidFill>
                  <a:srgbClr val="00B050"/>
                </a:solidFill>
              </a:rPr>
              <a:t/>
            </a:r>
            <a:br>
              <a:rPr lang="ru-RU" sz="3600" b="1" dirty="0">
                <a:solidFill>
                  <a:srgbClr val="00B050"/>
                </a:solidFill>
              </a:rPr>
            </a:br>
            <a:r>
              <a:rPr lang="ru-RU" sz="3600" b="1" dirty="0" smtClean="0">
                <a:solidFill>
                  <a:srgbClr val="00B050"/>
                </a:solidFill>
              </a:rPr>
              <a:t>Для изготовления пособия мне понадобился следующий материал: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5" y="3573016"/>
            <a:ext cx="2681698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9453" y="1484784"/>
            <a:ext cx="8807897" cy="158417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+mn-lt"/>
              </a:rPr>
              <a:t>Фетр разных цветов, синтепон, лента - липучка, прищепки деревянные, плоскостные фигурки перелётных птиц, нитки, ножницы.</a:t>
            </a:r>
            <a:endParaRPr lang="ru-RU" sz="2800" b="1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180443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000" y="2376953"/>
            <a:ext cx="8136903" cy="4248472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00B050"/>
                </a:solidFill>
              </a:rPr>
              <a:t>Дидактическая </a:t>
            </a:r>
            <a:r>
              <a:rPr lang="ru-RU" b="1" dirty="0">
                <a:solidFill>
                  <a:srgbClr val="00B050"/>
                </a:solidFill>
              </a:rPr>
              <a:t>игра, основанная на использовании данного </a:t>
            </a:r>
            <a:r>
              <a:rPr lang="ru-RU" b="1" dirty="0" smtClean="0">
                <a:solidFill>
                  <a:srgbClr val="00B050"/>
                </a:solidFill>
              </a:rPr>
              <a:t>дерева, может </a:t>
            </a:r>
            <a:r>
              <a:rPr lang="ru-RU" b="1" dirty="0">
                <a:solidFill>
                  <a:srgbClr val="00B050"/>
                </a:solidFill>
              </a:rPr>
              <a:t>включать в себя:</a:t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sz="2400" b="1" dirty="0" smtClean="0"/>
              <a:t>- </a:t>
            </a:r>
            <a:r>
              <a:rPr lang="ru-RU" sz="2400" b="1" dirty="0"/>
              <a:t>ознакомление с сезонными явлениями и изменениями в живой и неживой природе;</a:t>
            </a:r>
            <a:br>
              <a:rPr lang="ru-RU" sz="2400" b="1" dirty="0"/>
            </a:br>
            <a:r>
              <a:rPr lang="ru-RU" sz="2400" b="1" dirty="0" smtClean="0"/>
              <a:t>- </a:t>
            </a:r>
            <a:r>
              <a:rPr lang="ru-RU" sz="2400" b="1" dirty="0"/>
              <a:t>расширение и обогащение словаря </a:t>
            </a:r>
            <a:r>
              <a:rPr lang="ru-RU" sz="2400" b="1" dirty="0" smtClean="0"/>
              <a:t>детей;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- ориентирование в пространстве: вверху – внизу, справа – слева, под - над</a:t>
            </a:r>
            <a:r>
              <a:rPr lang="ru-RU" sz="2400" b="1" dirty="0" smtClean="0"/>
              <a:t>;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- ознакомление детей с цветом,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формой</a:t>
            </a:r>
            <a:r>
              <a:rPr lang="ru-RU" sz="2400" b="1" dirty="0"/>
              <a:t>, величиной</a:t>
            </a:r>
            <a:r>
              <a:rPr lang="ru-RU" sz="2400" b="1" dirty="0" smtClean="0"/>
              <a:t>;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- формирование элементарных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математических </a:t>
            </a:r>
            <a:r>
              <a:rPr lang="ru-RU" sz="2400" b="1" dirty="0"/>
              <a:t>представлений: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различение </a:t>
            </a:r>
            <a:r>
              <a:rPr lang="ru-RU" sz="2400" b="1" dirty="0"/>
              <a:t>понятий много, </a:t>
            </a:r>
            <a:r>
              <a:rPr lang="ru-RU" sz="2400" b="1" dirty="0" smtClean="0"/>
              <a:t>мало, </a:t>
            </a:r>
            <a:br>
              <a:rPr lang="ru-RU" sz="2400" b="1" dirty="0" smtClean="0"/>
            </a:br>
            <a:r>
              <a:rPr lang="ru-RU" sz="2400" b="1" dirty="0" smtClean="0"/>
              <a:t>один</a:t>
            </a:r>
            <a:r>
              <a:rPr lang="ru-RU" sz="2400" b="1" dirty="0"/>
              <a:t>, по одному, ни одного;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сравнение </a:t>
            </a:r>
            <a:r>
              <a:rPr lang="ru-RU" sz="2400" b="1" dirty="0"/>
              <a:t>равных и неравных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групп </a:t>
            </a:r>
            <a:r>
              <a:rPr lang="ru-RU" sz="2400" b="1" dirty="0"/>
              <a:t>предметов и т. д.</a:t>
            </a:r>
            <a:br>
              <a:rPr lang="ru-RU" sz="2400" b="1" dirty="0"/>
            </a:br>
            <a:r>
              <a:rPr lang="ru-RU" sz="2400" b="1" dirty="0"/>
              <a:t>                                         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019444"/>
            <a:ext cx="3528392" cy="3628473"/>
          </a:xfrm>
        </p:spPr>
      </p:pic>
    </p:spTree>
    <p:extLst>
      <p:ext uri="{BB962C8B-B14F-4D97-AF65-F5344CB8AC3E}">
        <p14:creationId xmlns:p14="http://schemas.microsoft.com/office/powerpoint/2010/main" val="326831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7" y="266700"/>
            <a:ext cx="3479304" cy="604262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                                    </a:t>
            </a:r>
            <a:r>
              <a:rPr lang="ru-RU" sz="4000" b="1" u="sng" dirty="0" smtClean="0">
                <a:solidFill>
                  <a:srgbClr val="00B050"/>
                </a:solidFill>
              </a:rPr>
              <a:t>Лето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3600" b="1" dirty="0" smtClean="0"/>
              <a:t>В летний период к дереву прикрепляются зелёные листочки и бабочки на прищепках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8677"/>
            <a:ext cx="4948014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7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260648"/>
            <a:ext cx="3551312" cy="5256584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3"/>
                </a:solidFill>
              </a:rPr>
              <a:t>                                      </a:t>
            </a:r>
            <a:r>
              <a:rPr lang="ru-RU" sz="4000" b="1" u="sng" dirty="0" smtClean="0">
                <a:solidFill>
                  <a:srgbClr val="00B050"/>
                </a:solidFill>
              </a:rPr>
              <a:t>Осень</a:t>
            </a:r>
            <a:br>
              <a:rPr lang="ru-RU" sz="4000" b="1" u="sng" dirty="0" smtClean="0">
                <a:solidFill>
                  <a:srgbClr val="00B050"/>
                </a:solidFill>
              </a:rPr>
            </a:br>
            <a:r>
              <a:rPr lang="ru-RU" sz="3600" b="1" dirty="0" smtClean="0"/>
              <a:t>Осенью используются жёлтые листочки на прищепках и птички на липучках</a:t>
            </a:r>
            <a:endParaRPr lang="ru-RU" sz="3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0714"/>
            <a:ext cx="5020022" cy="669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2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764704"/>
            <a:ext cx="3695329" cy="4752528"/>
          </a:xfrm>
        </p:spPr>
        <p:txBody>
          <a:bodyPr/>
          <a:lstStyle/>
          <a:p>
            <a:r>
              <a:rPr lang="ru-RU" sz="4000" b="1" dirty="0" smtClean="0"/>
              <a:t>                                             </a:t>
            </a:r>
            <a:r>
              <a:rPr lang="ru-RU" sz="4000" b="1" u="sng" dirty="0" smtClean="0">
                <a:solidFill>
                  <a:srgbClr val="00B050"/>
                </a:solidFill>
              </a:rPr>
              <a:t>Зима</a:t>
            </a:r>
            <a:br>
              <a:rPr lang="ru-RU" sz="4000" b="1" u="sng" dirty="0" smtClean="0">
                <a:solidFill>
                  <a:srgbClr val="00B050"/>
                </a:solidFill>
              </a:rPr>
            </a:br>
            <a:r>
              <a:rPr lang="ru-RU" sz="3600" b="1" dirty="0" smtClean="0"/>
              <a:t>В зимний период дети используют снежинки на прищепках белого и голубого цвета</a:t>
            </a:r>
            <a:endParaRPr lang="ru-RU" sz="36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4968552" cy="6624737"/>
          </a:xfrm>
        </p:spPr>
      </p:pic>
    </p:spTree>
    <p:extLst>
      <p:ext uri="{BB962C8B-B14F-4D97-AF65-F5344CB8AC3E}">
        <p14:creationId xmlns:p14="http://schemas.microsoft.com/office/powerpoint/2010/main" val="427469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652</TotalTime>
  <Words>470</Words>
  <Application>Microsoft Office PowerPoint</Application>
  <PresentationFormat>Экран (4:3)</PresentationFormat>
  <Paragraphs>47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BatangChe</vt:lpstr>
      <vt:lpstr>Arial</vt:lpstr>
      <vt:lpstr>Century Gothic</vt:lpstr>
      <vt:lpstr>Courier New</vt:lpstr>
      <vt:lpstr>Times New Roman</vt:lpstr>
      <vt:lpstr>Исполнительная</vt:lpstr>
      <vt:lpstr>Дидактическое пособие из фетра для младшего дошкольного возраста Дерево  «Времена года»</vt:lpstr>
      <vt:lpstr>Цель пособия:</vt:lpstr>
      <vt:lpstr>Задачи пособия: </vt:lpstr>
      <vt:lpstr>        Основные достоинства дидактического пособия «Дерево «Времена года»: •Доступность. •Мобильность. •Многофункциональность (как со всей возрастной группой, так и индивидуально, применение, как в организованной образовательной деятельности, так и включение в режимные процессы, и в самостоятельную деятельность детей). •Возможность замены учебного материала. •Использование в качестве образовательной и игровой мотивации. </vt:lpstr>
      <vt:lpstr>  Для изготовления пособия мне понадобился следующий материал:</vt:lpstr>
      <vt:lpstr>Дидактическая игра, основанная на использовании данного дерева, может включать в себя: - ознакомление с сезонными явлениями и изменениями в живой и неживой природе; - расширение и обогащение словаря детей; - ориентирование в пространстве: вверху – внизу, справа – слева, под - над; - ознакомление детей с цветом,  формой, величиной; - формирование элементарных  математических представлений:  различение понятий много, мало,  один, по одному, ни одного;  сравнение равных и неравных  групп предметов и т. д.                                           </vt:lpstr>
      <vt:lpstr>                                     Лето В летний период к дереву прикрепляются зелёные листочки и бабочки на прищепках  </vt:lpstr>
      <vt:lpstr>                                      Осень Осенью используются жёлтые листочки на прищепках и птички на липучках</vt:lpstr>
      <vt:lpstr>                                             Зима В зимний период дети используют снежинки на прищепках белого и голубого цвета</vt:lpstr>
      <vt:lpstr>                                             Весна Весной дети располагают на дереве перелётных птиц (ранней весной) и зелёные листочки (поздней весной)</vt:lpstr>
      <vt:lpstr>Изготовленное деревце из натуральных материалов понравится любому дошкольнику. Детям будет интересно украшать крону деревца в соответствии с предложенным временем года. Также вы можете сами угадывать название сезона по соответствующим признакам. Принцип игрушки заключается в следующем: на основу-ствол прикрепляются соответствующие детали (снежинки, цветные листочки, бабочки, птички). Деревце можно использовать как за столом, так и расположить его на стене с помощью липучки. Дети самостоятельно должны подобрать соответствующие детали украшения деревца, которые характерны тому или иному сезону.</vt:lpstr>
      <vt:lpstr>Этапы работы  с пособием «Дерево «Времена года»:</vt:lpstr>
      <vt:lpstr>Пример игровых действий с пособием: Дидактическая игра «Один - много»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 «Времена года»</dc:title>
  <dc:creator>Садовская ЕЕ</dc:creator>
  <cp:lastModifiedBy>Админ</cp:lastModifiedBy>
  <cp:revision>59</cp:revision>
  <dcterms:created xsi:type="dcterms:W3CDTF">2016-03-10T19:24:09Z</dcterms:created>
  <dcterms:modified xsi:type="dcterms:W3CDTF">2023-01-24T05:53:10Z</dcterms:modified>
</cp:coreProperties>
</file>